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1"/>
  </p:sldMasterIdLst>
  <p:notesMasterIdLst>
    <p:notesMasterId r:id="rId18"/>
  </p:notesMasterIdLst>
  <p:handoutMasterIdLst>
    <p:handoutMasterId r:id="rId19"/>
  </p:handoutMasterIdLst>
  <p:sldIdLst>
    <p:sldId id="303" r:id="rId2"/>
    <p:sldId id="314" r:id="rId3"/>
    <p:sldId id="304" r:id="rId4"/>
    <p:sldId id="305" r:id="rId5"/>
    <p:sldId id="306" r:id="rId6"/>
    <p:sldId id="307" r:id="rId7"/>
    <p:sldId id="308" r:id="rId8"/>
    <p:sldId id="310" r:id="rId9"/>
    <p:sldId id="311" r:id="rId10"/>
    <p:sldId id="312" r:id="rId11"/>
    <p:sldId id="309" r:id="rId12"/>
    <p:sldId id="316" r:id="rId13"/>
    <p:sldId id="315" r:id="rId14"/>
    <p:sldId id="317" r:id="rId15"/>
    <p:sldId id="318" r:id="rId16"/>
    <p:sldId id="300" r:id="rId17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002E"/>
    <a:srgbClr val="E6002F"/>
    <a:srgbClr val="000000"/>
    <a:srgbClr val="EE1F3C"/>
    <a:srgbClr val="7F7F7F"/>
    <a:srgbClr val="DB3943"/>
    <a:srgbClr val="EF1D3B"/>
    <a:srgbClr val="DB3842"/>
    <a:srgbClr val="414042"/>
    <a:srgbClr val="81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6296" autoAdjust="0"/>
  </p:normalViewPr>
  <p:slideViewPr>
    <p:cSldViewPr>
      <p:cViewPr varScale="1">
        <p:scale>
          <a:sx n="162" d="100"/>
          <a:sy n="162" d="100"/>
        </p:scale>
        <p:origin x="312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4" d="100"/>
          <a:sy n="124" d="100"/>
        </p:scale>
        <p:origin x="673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73A2117-7156-464B-A32B-D11C422FB4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B84AC69-FC3C-E14B-9D9D-00936CAFF6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501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AE70C-D509-4E4B-9352-79C3D11520D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FFC5A2D-F8EA-2A48-B4F9-46DA29E7F7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A313281-26CF-9F44-9054-48901392330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501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837A5-4E29-AD49-B1D8-E1C9E0E444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81190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7602DA-7CEE-4298-AF4B-1C87D65BAB06}" type="datetimeFigureOut">
              <a:rPr lang="de-CH" smtClean="0"/>
              <a:t>02.11.2022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5010" y="868468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24C57-7758-4EF8-8A0E-FE171C8C1817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5543469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B24C57-7758-4EF8-8A0E-FE171C8C1817}" type="slidenum">
              <a:rPr lang="de-CH" smtClean="0"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5480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: Schluss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8F220F-AF24-8D49-BCE6-4B7754B66C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87200"/>
            <a:ext cx="7020000" cy="410369"/>
          </a:xfrm>
        </p:spPr>
        <p:txBody>
          <a:bodyPr anchor="b" anchorCtr="0"/>
          <a:lstStyle>
            <a:lvl1pPr>
              <a:defRPr>
                <a:solidFill>
                  <a:srgbClr val="E6002E"/>
                </a:solidFill>
              </a:defRPr>
            </a:lvl1pPr>
          </a:lstStyle>
          <a:p>
            <a:r>
              <a:rPr lang="de-CH" spc="-15" dirty="0"/>
              <a:t>Vielen Dank</a:t>
            </a:r>
            <a:endParaRPr lang="de-DE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659C5DC-671B-6A4E-BD0B-CCB6129F84B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40000" y="1306722"/>
            <a:ext cx="7020000" cy="180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None/>
              <a:defRPr sz="1400" b="1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Moderator und Organisationseinheit (Arial Fett 14pt., max. 1 Zeile)</a:t>
            </a: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99D0CF73-16BC-EE47-A2F6-63380649FC8F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540000" y="1576800"/>
            <a:ext cx="7020000" cy="180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buNone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Datum und Präsentationsort (Arial 12pt., max. 1 Zeile)</a:t>
            </a:r>
          </a:p>
        </p:txBody>
      </p:sp>
      <p:sp>
        <p:nvSpPr>
          <p:cNvPr id="5" name="Textplatzhalter 2">
            <a:extLst>
              <a:ext uri="{FF2B5EF4-FFF2-40B4-BE49-F238E27FC236}">
                <a16:creationId xmlns:a16="http://schemas.microsoft.com/office/drawing/2014/main" id="{4A7E35E8-11B1-964A-B3B7-ABCDE11750B9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540000" y="680400"/>
            <a:ext cx="7020000" cy="410369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marL="0" indent="0">
              <a:lnSpc>
                <a:spcPts val="3200"/>
              </a:lnSpc>
              <a:spcBef>
                <a:spcPts val="0"/>
              </a:spcBef>
              <a:buNone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spc="20" dirty="0">
                <a:solidFill>
                  <a:srgbClr val="231F20"/>
                </a:solidFill>
              </a:rPr>
              <a:t>für Ihre Aufmerksamkeit</a:t>
            </a:r>
            <a:endParaRPr lang="de-DE" dirty="0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08592F44-7A11-4746-8BCA-D8016987E6B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0" y="1921500"/>
            <a:ext cx="9144000" cy="3218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rIns="0" bIns="0"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        Media Platzhalter: 25.4 (b) x 8.94 (h) cm </a:t>
            </a:r>
          </a:p>
        </p:txBody>
      </p:sp>
    </p:spTree>
    <p:extLst>
      <p:ext uri="{BB962C8B-B14F-4D97-AF65-F5344CB8AC3E}">
        <p14:creationId xmlns:p14="http://schemas.microsoft.com/office/powerpoint/2010/main" val="2582863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: Titel-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platzhalter 14">
            <a:extLst>
              <a:ext uri="{FF2B5EF4-FFF2-40B4-BE49-F238E27FC236}">
                <a16:creationId xmlns:a16="http://schemas.microsoft.com/office/drawing/2014/main" id="{A4657668-A8BC-5644-AAC4-0A0F9B6AD9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7816" y="195486"/>
            <a:ext cx="7344368" cy="432048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>
              <a:defRPr/>
            </a:lvl1pPr>
          </a:lstStyle>
          <a:p>
            <a:r>
              <a:rPr lang="de-DE" dirty="0"/>
              <a:t>Titel A (Arial 28/32pt., rot, max. 2 Zeilen)</a:t>
            </a:r>
          </a:p>
        </p:txBody>
      </p:sp>
    </p:spTree>
    <p:extLst>
      <p:ext uri="{BB962C8B-B14F-4D97-AF65-F5344CB8AC3E}">
        <p14:creationId xmlns:p14="http://schemas.microsoft.com/office/powerpoint/2010/main" val="28546359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4">
            <a:extLst>
              <a:ext uri="{FF2B5EF4-FFF2-40B4-BE49-F238E27FC236}">
                <a16:creationId xmlns:a16="http://schemas.microsoft.com/office/drawing/2014/main" id="{D1CC1DEE-A5BE-164E-9082-DE28396C7C5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  <p:custDataLst>
              <p:tags r:id="rId4"/>
            </p:custDataLst>
          </p:nvPr>
        </p:nvSpPr>
        <p:spPr>
          <a:xfrm>
            <a:off x="540000" y="187200"/>
            <a:ext cx="7020000" cy="410369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DE" dirty="0"/>
              <a:t>Titel A:  (Arial 28pt., rot, max. 1 Zeile) </a:t>
            </a:r>
          </a:p>
        </p:txBody>
      </p:sp>
      <p:pic>
        <p:nvPicPr>
          <p:cNvPr id="8" name="Bild 5">
            <a:extLst>
              <a:ext uri="{FF2B5EF4-FFF2-40B4-BE49-F238E27FC236}">
                <a16:creationId xmlns:a16="http://schemas.microsoft.com/office/drawing/2014/main" id="{8EF88773-CF19-0446-8E72-82C3FC2CA652}"/>
              </a:ext>
            </a:extLst>
          </p:cNvPr>
          <p:cNvPicPr>
            <a:picLocks noGrp="1" noSelect="1" noRot="1" noMove="1" noResize="1" noEditPoints="1" noAdjustHandles="1" noChangeArrowheads="1" noChangeShapeType="1"/>
          </p:cNvPicPr>
          <p:nvPr userDrawn="1">
            <p:custDataLst>
              <p:tags r:id="rId5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000" y="0"/>
            <a:ext cx="1256538" cy="1006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85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83" r:id="rId2"/>
  </p:sldLayoutIdLst>
  <p:hf hdr="0" dt="0"/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2800" kern="1200">
          <a:solidFill>
            <a:srgbClr val="E6002E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4" userDrawn="1">
          <p15:clr>
            <a:srgbClr val="F26B43"/>
          </p15:clr>
        </p15:guide>
        <p15:guide id="3" pos="4752" userDrawn="1">
          <p15:clr>
            <a:srgbClr val="F26B43"/>
          </p15:clr>
        </p15:guide>
        <p15:guide id="4" pos="5664" userDrawn="1">
          <p15:clr>
            <a:srgbClr val="F26B43"/>
          </p15:clr>
        </p15:guide>
        <p15:guide id="6" pos="336" userDrawn="1">
          <p15:clr>
            <a:srgbClr val="F26B43"/>
          </p15:clr>
        </p15:guide>
        <p15:guide id="13" orient="horz" pos="836" userDrawn="1">
          <p15:clr>
            <a:srgbClr val="F26B43"/>
          </p15:clr>
        </p15:guide>
        <p15:guide id="15" orient="horz" pos="631" userDrawn="1">
          <p15:clr>
            <a:srgbClr val="F26B43"/>
          </p15:clr>
        </p15:guide>
        <p15:guide id="21" orient="horz" pos="1208" userDrawn="1">
          <p15:clr>
            <a:srgbClr val="F26B43"/>
          </p15:clr>
        </p15:guide>
        <p15:guide id="22" orient="horz" pos="4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C7EA3ED2-CF29-CB01-228B-04637EE95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337407"/>
              </p:ext>
            </p:extLst>
          </p:nvPr>
        </p:nvGraphicFramePr>
        <p:xfrm>
          <a:off x="391068" y="1169566"/>
          <a:ext cx="8573420" cy="36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260">
                  <a:extLst>
                    <a:ext uri="{9D8B030D-6E8A-4147-A177-3AD203B41FA5}">
                      <a16:colId xmlns:a16="http://schemas.microsoft.com/office/drawing/2014/main" val="2432345250"/>
                    </a:ext>
                  </a:extLst>
                </a:gridCol>
                <a:gridCol w="5514160">
                  <a:extLst>
                    <a:ext uri="{9D8B030D-6E8A-4147-A177-3AD203B41FA5}">
                      <a16:colId xmlns:a16="http://schemas.microsoft.com/office/drawing/2014/main" val="31758803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Übersicht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Angaben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5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Studiengang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18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Studienjahr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796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BA HUM Themenblock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066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MA HUM </a:t>
                      </a:r>
                      <a:r>
                        <a:rPr lang="de-DE" dirty="0" smtClean="0"/>
                        <a:t>Studienabschnitt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625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Projektleitung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17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/>
                        <a:t>Projektgrösse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986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Beteiligte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322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330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076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15566"/>
            <a:ext cx="7128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solidFill>
                  <a:srgbClr val="FF0000"/>
                </a:solidFill>
              </a:rPr>
              <a:t>2. Ergebnisse Pilotlauf</a:t>
            </a:r>
            <a:endParaRPr lang="de-CH" sz="54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de-CH" sz="2400" dirty="0">
              <a:latin typeface="Calibri" panose="020F0502020204030204" pitchFamily="34" charset="0"/>
            </a:endParaRPr>
          </a:p>
          <a:p>
            <a:r>
              <a:rPr lang="de-CH" sz="2400" dirty="0">
                <a:latin typeface="Calibri" panose="020F0502020204030204" pitchFamily="34" charset="0"/>
              </a:rPr>
              <a:t>Autor/in:</a:t>
            </a:r>
          </a:p>
          <a:p>
            <a:r>
              <a:rPr lang="de-CH" sz="2400" dirty="0">
                <a:latin typeface="Calibri" panose="020F0502020204030204" pitchFamily="34" charset="0"/>
              </a:rPr>
              <a:t>Datum:</a:t>
            </a:r>
          </a:p>
        </p:txBody>
      </p:sp>
    </p:spTree>
    <p:extLst>
      <p:ext uri="{BB962C8B-B14F-4D97-AF65-F5344CB8AC3E}">
        <p14:creationId xmlns:p14="http://schemas.microsoft.com/office/powerpoint/2010/main" val="3594639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15566"/>
            <a:ext cx="712879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>
                <a:effectLst/>
                <a:latin typeface="Calibri" panose="020F0502020204030204" pitchFamily="34" charset="0"/>
              </a:rPr>
              <a:t>Pilotlauf-Evaluation</a:t>
            </a:r>
          </a:p>
          <a:p>
            <a:endParaRPr lang="de-CH" dirty="0">
              <a:effectLst/>
              <a:latin typeface="Calibri" panose="020F0502020204030204" pitchFamily="34" charset="0"/>
            </a:endParaRPr>
          </a:p>
          <a:p>
            <a:r>
              <a:rPr lang="de-CH" dirty="0">
                <a:latin typeface="Calibri" panose="020F0502020204030204" pitchFamily="34" charset="0"/>
              </a:rPr>
              <a:t>Wurde der Unterricht wie geplant durchgeführt, Änderungen?</a:t>
            </a:r>
          </a:p>
          <a:p>
            <a:endParaRPr lang="de-CH" dirty="0" smtClean="0">
              <a:effectLst/>
              <a:latin typeface="Calibri" panose="020F0502020204030204" pitchFamily="34" charset="0"/>
            </a:endParaRPr>
          </a:p>
          <a:p>
            <a:r>
              <a:rPr lang="de-CH" dirty="0" smtClean="0">
                <a:effectLst/>
                <a:latin typeface="Calibri" panose="020F0502020204030204" pitchFamily="34" charset="0"/>
              </a:rPr>
              <a:t>Wie </a:t>
            </a:r>
            <a:r>
              <a:rPr lang="de-CH" dirty="0">
                <a:effectLst/>
                <a:latin typeface="Calibri" panose="020F0502020204030204" pitchFamily="34" charset="0"/>
              </a:rPr>
              <a:t>wurde evaluiert?</a:t>
            </a: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effectLst/>
              <a:latin typeface="Calibri" panose="020F0502020204030204" pitchFamily="34" charset="0"/>
            </a:endParaRPr>
          </a:p>
          <a:p>
            <a:r>
              <a:rPr lang="de-CH" dirty="0">
                <a:effectLst/>
                <a:latin typeface="Calibri" panose="020F0502020204030204" pitchFamily="34" charset="0"/>
              </a:rPr>
              <a:t>Evaluationsergebnisse?</a:t>
            </a:r>
          </a:p>
          <a:p>
            <a:endParaRPr lang="de-CH" dirty="0">
              <a:effectLst/>
              <a:latin typeface="Calibri" panose="020F0502020204030204" pitchFamily="34" charset="0"/>
            </a:endParaRPr>
          </a:p>
          <a:p>
            <a:endParaRPr lang="de-CH" dirty="0">
              <a:effectLst/>
              <a:latin typeface="Calibri" panose="020F0502020204030204" pitchFamily="34" charset="0"/>
            </a:endParaRPr>
          </a:p>
          <a:p>
            <a:r>
              <a:rPr lang="de-CH" dirty="0">
                <a:latin typeface="Calibri" panose="020F0502020204030204" pitchFamily="34" charset="0"/>
              </a:rPr>
              <a:t>Massnahmen zur Optimierung notwendig? Welche?</a:t>
            </a:r>
          </a:p>
        </p:txBody>
      </p:sp>
    </p:spTree>
    <p:extLst>
      <p:ext uri="{BB962C8B-B14F-4D97-AF65-F5344CB8AC3E}">
        <p14:creationId xmlns:p14="http://schemas.microsoft.com/office/powerpoint/2010/main" val="3178467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15566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dirty="0">
                <a:latin typeface="Calibri" panose="020F0502020204030204" pitchFamily="34" charset="0"/>
              </a:rPr>
              <a:t>Angaben zur vollen Implementation (Humanmedizin bis 360 Studierende)</a:t>
            </a:r>
          </a:p>
          <a:p>
            <a:endParaRPr lang="de-CH" b="1" dirty="0">
              <a:latin typeface="Calibri" panose="020F0502020204030204" pitchFamily="34" charset="0"/>
            </a:endParaRPr>
          </a:p>
          <a:p>
            <a:r>
              <a:rPr lang="de-CH" b="1" dirty="0">
                <a:effectLst/>
                <a:latin typeface="Calibri" panose="020F0502020204030204" pitchFamily="34" charset="0"/>
              </a:rPr>
              <a:t>Beschreibung des o</a:t>
            </a:r>
            <a:r>
              <a:rPr lang="de-CH" b="1" dirty="0">
                <a:latin typeface="Calibri" panose="020F0502020204030204" pitchFamily="34" charset="0"/>
              </a:rPr>
              <a:t>bligatorischen Praktikums</a:t>
            </a:r>
            <a:endParaRPr lang="de-CH" b="1" dirty="0">
              <a:effectLst/>
              <a:latin typeface="Calibri" panose="020F0502020204030204" pitchFamily="34" charset="0"/>
            </a:endParaRPr>
          </a:p>
          <a:p>
            <a:endParaRPr lang="de-CH" b="1" dirty="0">
              <a:latin typeface="Calibri" panose="020F0502020204030204" pitchFamily="34" charset="0"/>
            </a:endParaRPr>
          </a:p>
          <a:p>
            <a:r>
              <a:rPr lang="de-CH" b="1" dirty="0">
                <a:effectLst/>
                <a:latin typeface="Calibri" panose="020F0502020204030204" pitchFamily="34" charset="0"/>
              </a:rPr>
              <a:t>Lehr-/Lernszenario </a:t>
            </a:r>
            <a:r>
              <a:rPr lang="de-CH" dirty="0">
                <a:effectLst/>
                <a:latin typeface="Calibri" panose="020F0502020204030204" pitchFamily="34" charset="0"/>
              </a:rPr>
              <a:t>(inkl</a:t>
            </a:r>
            <a:r>
              <a:rPr lang="de-CH" dirty="0">
                <a:latin typeface="Calibri" panose="020F0502020204030204" pitchFamily="34" charset="0"/>
              </a:rPr>
              <a:t>. Einsatz von Medien) </a:t>
            </a:r>
          </a:p>
          <a:p>
            <a:endParaRPr lang="de-CH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>
                <a:latin typeface="Calibri" panose="020F0502020204030204" pitchFamily="34" charset="0"/>
              </a:rPr>
              <a:t>Praktikumsleitfaden, Vorbereitung der Studierenden</a:t>
            </a:r>
            <a:r>
              <a:rPr lang="de-CH" dirty="0">
                <a:latin typeface="Calibri" panose="020F0502020204030204" pitchFamily="34" charset="0"/>
              </a:rPr>
              <a:t/>
            </a:r>
            <a:br>
              <a:rPr lang="de-CH" dirty="0">
                <a:latin typeface="Calibri" panose="020F0502020204030204" pitchFamily="34" charset="0"/>
              </a:rPr>
            </a:br>
            <a:endParaRPr lang="de-CH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>
                <a:latin typeface="Calibri" panose="020F0502020204030204" pitchFamily="34" charset="0"/>
              </a:rPr>
              <a:t>Praktikum: </a:t>
            </a:r>
            <a:r>
              <a:rPr lang="de-CH" dirty="0">
                <a:effectLst/>
                <a:latin typeface="Calibri" panose="020F0502020204030204" pitchFamily="34" charset="0"/>
              </a:rPr>
              <a:t>Gruppengrösse, Anzahl Gruppen, Dauer, Aktivität, formatives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>
                <a:effectLst/>
                <a:latin typeface="Calibri" panose="020F0502020204030204" pitchFamily="34" charset="0"/>
              </a:rPr>
              <a:t>Nachbereitung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>
                <a:latin typeface="Calibri" panose="020F0502020204030204" pitchFamily="34" charset="0"/>
              </a:rPr>
              <a:t>Summative Prüfung vorgesehen, wie?</a:t>
            </a:r>
            <a:r>
              <a:rPr lang="de-CH" dirty="0">
                <a:effectLst/>
                <a:latin typeface="Calibri" panose="020F0502020204030204" pitchFamily="34" charset="0"/>
              </a:rPr>
              <a:t> </a:t>
            </a:r>
          </a:p>
          <a:p>
            <a:endParaRPr lang="de-CH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829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15566"/>
            <a:ext cx="712879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>
                <a:effectLst/>
                <a:latin typeface="Calibri" panose="020F0502020204030204" pitchFamily="34" charset="0"/>
              </a:rPr>
              <a:t>Welche Ressourcen braucht es für die volle Implementierung? </a:t>
            </a:r>
          </a:p>
          <a:p>
            <a:endParaRPr lang="de-CH" b="1" dirty="0">
              <a:latin typeface="Calibri" panose="020F0502020204030204" pitchFamily="34" charset="0"/>
            </a:endParaRPr>
          </a:p>
          <a:p>
            <a:r>
              <a:rPr lang="de-CH" dirty="0" smtClean="0">
                <a:latin typeface="Calibri" panose="020F0502020204030204" pitchFamily="34" charset="0"/>
              </a:rPr>
              <a:t>Wie viele </a:t>
            </a:r>
            <a:r>
              <a:rPr lang="de-CH" dirty="0">
                <a:effectLst/>
                <a:latin typeface="Calibri" panose="020F0502020204030204" pitchFamily="34" charset="0"/>
              </a:rPr>
              <a:t>Räume welcher Grösse? Reservation gemacht?</a:t>
            </a:r>
          </a:p>
          <a:p>
            <a:endParaRPr lang="de-CH" dirty="0">
              <a:effectLst/>
              <a:latin typeface="Calibri" panose="020F0502020204030204" pitchFamily="34" charset="0"/>
            </a:endParaRPr>
          </a:p>
          <a:p>
            <a:r>
              <a:rPr lang="de-CH" dirty="0" smtClean="0">
                <a:latin typeface="Calibri" panose="020F0502020204030204" pitchFamily="34" charset="0"/>
              </a:rPr>
              <a:t>Wie viele </a:t>
            </a:r>
            <a:r>
              <a:rPr lang="de-CH" dirty="0">
                <a:effectLst/>
                <a:latin typeface="Calibri" panose="020F0502020204030204" pitchFamily="34" charset="0"/>
              </a:rPr>
              <a:t>Dozierende/Peers?</a:t>
            </a:r>
          </a:p>
          <a:p>
            <a:r>
              <a:rPr lang="de-CH" dirty="0">
                <a:latin typeface="Calibri" panose="020F0502020204030204" pitchFamily="34" charset="0"/>
              </a:rPr>
              <a:t>Betreuungsaufwand (Präsenzzeit) durch Dozierende/Peers?</a:t>
            </a:r>
          </a:p>
          <a:p>
            <a:endParaRPr lang="de-CH" dirty="0">
              <a:latin typeface="Calibri" panose="020F0502020204030204" pitchFamily="34" charset="0"/>
            </a:endParaRPr>
          </a:p>
          <a:p>
            <a:r>
              <a:rPr lang="de-CH" dirty="0">
                <a:latin typeface="Calibri" panose="020F0502020204030204" pitchFamily="34" charset="0"/>
              </a:rPr>
              <a:t>Beteiligte Kliniken/Institute?</a:t>
            </a: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338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49867" y="915566"/>
            <a:ext cx="712879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>
                <a:effectLst/>
                <a:latin typeface="Calibri" panose="020F0502020204030204" pitchFamily="34" charset="0"/>
              </a:rPr>
              <a:t>Rückmeldungen </a:t>
            </a:r>
            <a:r>
              <a:rPr lang="de-CH" b="1" dirty="0">
                <a:effectLst/>
                <a:latin typeface="Calibri" panose="020F0502020204030204" pitchFamily="34" charset="0"/>
              </a:rPr>
              <a:t>der </a:t>
            </a:r>
            <a:r>
              <a:rPr lang="de-CH" b="1" dirty="0" smtClean="0">
                <a:effectLst/>
                <a:latin typeface="Calibri" panose="020F0502020204030204" pitchFamily="34" charset="0"/>
              </a:rPr>
              <a:t>Subkommission </a:t>
            </a:r>
          </a:p>
          <a:p>
            <a:r>
              <a:rPr lang="de-CH" sz="1600" dirty="0" smtClean="0">
                <a:effectLst/>
                <a:latin typeface="Calibri" panose="020F0502020204030204" pitchFamily="34" charset="0"/>
              </a:rPr>
              <a:t>zu </a:t>
            </a:r>
            <a:r>
              <a:rPr lang="de-CH" sz="1600" dirty="0" smtClean="0">
                <a:effectLst/>
                <a:latin typeface="Calibri" panose="020F0502020204030204" pitchFamily="34" charset="0"/>
              </a:rPr>
              <a:t>den Ergebnissen des </a:t>
            </a:r>
            <a:r>
              <a:rPr lang="de-CH" sz="1600" dirty="0" err="1" smtClean="0">
                <a:effectLst/>
                <a:latin typeface="Calibri" panose="020F0502020204030204" pitchFamily="34" charset="0"/>
              </a:rPr>
              <a:t>Pilots</a:t>
            </a:r>
            <a:r>
              <a:rPr lang="de-CH" sz="1600" dirty="0" smtClean="0">
                <a:effectLst/>
                <a:latin typeface="Calibri" panose="020F0502020204030204" pitchFamily="34" charset="0"/>
              </a:rPr>
              <a:t> </a:t>
            </a:r>
            <a:r>
              <a:rPr lang="de-CH" sz="1600" dirty="0" smtClean="0">
                <a:effectLst/>
                <a:latin typeface="Calibri" panose="020F0502020204030204" pitchFamily="34" charset="0"/>
              </a:rPr>
              <a:t>und zur geplanten </a:t>
            </a:r>
            <a:r>
              <a:rPr lang="de-CH" sz="1600" dirty="0" smtClean="0">
                <a:effectLst/>
                <a:latin typeface="Calibri" panose="020F0502020204030204" pitchFamily="34" charset="0"/>
              </a:rPr>
              <a:t>Implementierung</a:t>
            </a:r>
            <a:endParaRPr lang="de-CH" sz="1600" dirty="0">
              <a:effectLst/>
              <a:latin typeface="Calibri" panose="020F0502020204030204" pitchFamily="34" charset="0"/>
            </a:endParaRPr>
          </a:p>
          <a:p>
            <a:endParaRPr lang="de-CH" b="1" dirty="0">
              <a:latin typeface="Calibri" panose="020F0502020204030204" pitchFamily="34" charset="0"/>
            </a:endParaRPr>
          </a:p>
          <a:p>
            <a:endParaRPr lang="de-CH" b="1" dirty="0">
              <a:latin typeface="Calibri" panose="020F0502020204030204" pitchFamily="34" charset="0"/>
            </a:endParaRPr>
          </a:p>
          <a:p>
            <a:endParaRPr lang="de-CH" b="1" dirty="0">
              <a:latin typeface="Calibri" panose="020F0502020204030204" pitchFamily="34" charset="0"/>
            </a:endParaRPr>
          </a:p>
          <a:p>
            <a:r>
              <a:rPr lang="de-CH" b="1" dirty="0">
                <a:latin typeface="Calibri" panose="020F0502020204030204" pitchFamily="34" charset="0"/>
              </a:rPr>
              <a:t>Freigabe der Mittel</a:t>
            </a:r>
          </a:p>
        </p:txBody>
      </p:sp>
    </p:spTree>
    <p:extLst>
      <p:ext uri="{BB962C8B-B14F-4D97-AF65-F5344CB8AC3E}">
        <p14:creationId xmlns:p14="http://schemas.microsoft.com/office/powerpoint/2010/main" val="11487915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816" y="195486"/>
            <a:ext cx="7344368" cy="432048"/>
          </a:xfrm>
        </p:spPr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49867" y="91556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>
                <a:effectLst/>
                <a:latin typeface="Calibri" panose="020F0502020204030204" pitchFamily="34" charset="0"/>
              </a:rPr>
              <a:t>Schlussbericht</a:t>
            </a: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295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A1A40A-EAB3-9E4B-8D9F-445EABC7084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de-CH" spc="-15" dirty="0"/>
              <a:t>Vielen Dank</a:t>
            </a:r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7FAF644-0AC1-8243-9BA1-9B0B16468C5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body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de-CH" spc="20" dirty="0">
                <a:solidFill>
                  <a:srgbClr val="231F20"/>
                </a:solidFill>
              </a:rPr>
              <a:t>für Ihre Aufmerksamkeit</a:t>
            </a:r>
            <a:endParaRPr lang="de-DE" dirty="0"/>
          </a:p>
        </p:txBody>
      </p:sp>
      <p:pic>
        <p:nvPicPr>
          <p:cNvPr id="7" name="Inhaltsplatzhalter 7">
            <a:extLst>
              <a:ext uri="{FF2B5EF4-FFF2-40B4-BE49-F238E27FC236}">
                <a16:creationId xmlns:a16="http://schemas.microsoft.com/office/drawing/2014/main" id="{ECF287E3-741C-004F-A0BA-1A2BA0C0FEB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24050"/>
            <a:ext cx="9144000" cy="3213100"/>
          </a:xfrm>
        </p:spPr>
      </p:pic>
    </p:spTree>
    <p:extLst>
      <p:ext uri="{BB962C8B-B14F-4D97-AF65-F5344CB8AC3E}">
        <p14:creationId xmlns:p14="http://schemas.microsoft.com/office/powerpoint/2010/main" val="4040610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1556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dirty="0">
                <a:solidFill>
                  <a:srgbClr val="FF0000"/>
                </a:solidFill>
              </a:rPr>
              <a:t>1. Konzept und Pilotlauf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BFCFDB1-A521-F5FC-652E-5F6D268C851B}"/>
              </a:ext>
            </a:extLst>
          </p:cNvPr>
          <p:cNvSpPr txBox="1"/>
          <p:nvPr/>
        </p:nvSpPr>
        <p:spPr>
          <a:xfrm>
            <a:off x="1043609" y="183631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Anmerkung: Im 1. Teil wird das Konzept der zuständigen Subkommission </a:t>
            </a:r>
            <a:br>
              <a:rPr lang="de-DE" dirty="0"/>
            </a:br>
            <a:r>
              <a:rPr lang="de-DE" dirty="0"/>
              <a:t>vorgestellt und der Pilotlauf beschrieben. </a:t>
            </a:r>
            <a:br>
              <a:rPr lang="de-DE" dirty="0"/>
            </a:br>
            <a:r>
              <a:rPr lang="de-DE" dirty="0"/>
              <a:t>Die Subkommission gibt Rückmeldungen zum Konzept und Pilotlauf.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202CA04-EA60-90CC-95F8-07EE08265C2F}"/>
              </a:ext>
            </a:extLst>
          </p:cNvPr>
          <p:cNvSpPr txBox="1"/>
          <p:nvPr/>
        </p:nvSpPr>
        <p:spPr>
          <a:xfrm>
            <a:off x="1115616" y="3047676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de-CH" sz="1800" b="0" i="0" u="none" strike="noStrike" kern="1200" baseline="0" dirty="0">
                <a:solidFill>
                  <a:srgbClr val="000000"/>
                </a:solidFill>
                <a:latin typeface="Calibri" panose="020F0502020204030204" pitchFamily="34" charset="0"/>
              </a:rPr>
              <a:t>Autor/in:</a:t>
            </a:r>
          </a:p>
          <a:p>
            <a:pPr rtl="0"/>
            <a:r>
              <a:rPr lang="de-CH" sz="1800" b="0" i="0" u="none" strike="noStrike" kern="1200" baseline="0" dirty="0">
                <a:solidFill>
                  <a:srgbClr val="000000"/>
                </a:solidFill>
                <a:latin typeface="Calibri" panose="020F0502020204030204" pitchFamily="34" charset="0"/>
              </a:rPr>
              <a:t>Datum:</a:t>
            </a:r>
          </a:p>
        </p:txBody>
      </p:sp>
    </p:spTree>
    <p:extLst>
      <p:ext uri="{BB962C8B-B14F-4D97-AF65-F5344CB8AC3E}">
        <p14:creationId xmlns:p14="http://schemas.microsoft.com/office/powerpoint/2010/main" val="424290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87574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Welche Ausbildungsdefizite bestehen? Welcher Bedarf bestand?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89954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87574"/>
            <a:ext cx="712879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Welche Lernziele, Lerninhalte, </a:t>
            </a:r>
            <a:r>
              <a:rPr lang="de-CH" dirty="0">
                <a:effectLst/>
                <a:latin typeface="Calibri" panose="020F0502020204030204" pitchFamily="34" charset="0"/>
              </a:rPr>
              <a:t>Learning Outcomes sind vorgesehen?</a:t>
            </a:r>
            <a:endParaRPr lang="de-DE" dirty="0"/>
          </a:p>
          <a:p>
            <a:endParaRPr lang="de-DE" dirty="0"/>
          </a:p>
          <a:p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Sind diese Lernziele, Lerninhalte, Learning Outcomes </a:t>
            </a:r>
            <a:r>
              <a:rPr lang="de-DE" sz="1600" dirty="0"/>
              <a:t>neu im </a:t>
            </a:r>
            <a:r>
              <a:rPr lang="de-DE" sz="1600" dirty="0" smtClean="0"/>
              <a:t>Curriculum? </a:t>
            </a:r>
            <a:endParaRPr lang="de-DE" sz="1600" dirty="0"/>
          </a:p>
          <a:p>
            <a:endParaRPr lang="de-DE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 smtClean="0"/>
              <a:t>Oder w</a:t>
            </a:r>
            <a:r>
              <a:rPr lang="de-DE" sz="1600" dirty="0" smtClean="0"/>
              <a:t>erden </a:t>
            </a:r>
            <a:r>
              <a:rPr lang="de-DE" sz="1600" dirty="0"/>
              <a:t>bestehende Lernziele vertieft</a:t>
            </a:r>
            <a:r>
              <a:rPr lang="de-DE" sz="1600" dirty="0" smtClean="0"/>
              <a:t>? Welche?</a:t>
            </a:r>
            <a:endParaRPr lang="de-DE" sz="1600" dirty="0"/>
          </a:p>
          <a:p>
            <a:endParaRPr lang="de-D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sz="1600" dirty="0">
                <a:latin typeface="Calibri" panose="020F0502020204030204" pitchFamily="34" charset="0"/>
              </a:rPr>
              <a:t>Was ist neu im Vergleich zum bisherigen Lehr-/Lernszenario?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999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87574"/>
            <a:ext cx="71287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/>
              <a:t>Pilotlauf</a:t>
            </a:r>
          </a:p>
          <a:p>
            <a:endParaRPr lang="de-CH" dirty="0">
              <a:effectLst/>
              <a:latin typeface="Calibri" panose="020F0502020204030204" pitchFamily="34" charset="0"/>
            </a:endParaRPr>
          </a:p>
          <a:p>
            <a:r>
              <a:rPr lang="de-CH" b="1" dirty="0">
                <a:effectLst/>
                <a:latin typeface="Calibri" panose="020F0502020204030204" pitchFamily="34" charset="0"/>
              </a:rPr>
              <a:t>Lehr-/Lernszenario </a:t>
            </a:r>
            <a:r>
              <a:rPr lang="de-CH" dirty="0">
                <a:effectLst/>
                <a:latin typeface="Calibri" panose="020F0502020204030204" pitchFamily="34" charset="0"/>
              </a:rPr>
              <a:t>(inkl</a:t>
            </a:r>
            <a:r>
              <a:rPr lang="de-CH" dirty="0">
                <a:latin typeface="Calibri" panose="020F0502020204030204" pitchFamily="34" charset="0"/>
              </a:rPr>
              <a:t>. Einsatz von Medien) </a:t>
            </a:r>
          </a:p>
          <a:p>
            <a:endParaRPr lang="de-CH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>
                <a:latin typeface="Calibri" panose="020F0502020204030204" pitchFamily="34" charset="0"/>
              </a:rPr>
              <a:t>Vorbereitung der Studierenden</a:t>
            </a:r>
            <a:br>
              <a:rPr lang="de-CH" dirty="0">
                <a:latin typeface="Calibri" panose="020F0502020204030204" pitchFamily="34" charset="0"/>
              </a:rPr>
            </a:br>
            <a:endParaRPr lang="de-CH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>
                <a:latin typeface="Calibri" panose="020F0502020204030204" pitchFamily="34" charset="0"/>
              </a:rPr>
              <a:t>Praktikum: </a:t>
            </a:r>
            <a:r>
              <a:rPr lang="de-CH" dirty="0">
                <a:effectLst/>
                <a:latin typeface="Calibri" panose="020F0502020204030204" pitchFamily="34" charset="0"/>
              </a:rPr>
              <a:t>Gruppengrösse, Dauer, Aktivität, formatives Assessment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effectLst/>
                <a:latin typeface="Calibri" panose="020F0502020204030204" pitchFamily="34" charset="0"/>
              </a:rPr>
              <a:t>Nachbereitung der Studierenden</a:t>
            </a:r>
            <a:endParaRPr lang="de-CH" dirty="0" smtClean="0">
              <a:effectLst/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CH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CH" dirty="0" smtClean="0">
                <a:effectLst/>
                <a:latin typeface="Calibri" panose="020F0502020204030204" pitchFamily="34" charset="0"/>
              </a:rPr>
              <a:t>Evaluation des </a:t>
            </a:r>
            <a:r>
              <a:rPr lang="de-CH" dirty="0" smtClean="0">
                <a:effectLst/>
                <a:latin typeface="Calibri" panose="020F0502020204030204" pitchFamily="34" charset="0"/>
              </a:rPr>
              <a:t>Pilotlaufs</a:t>
            </a:r>
            <a:endParaRPr lang="de-CH" dirty="0">
              <a:effectLst/>
              <a:latin typeface="Calibri" panose="020F0502020204030204" pitchFamily="34" charset="0"/>
            </a:endParaRPr>
          </a:p>
          <a:p>
            <a:r>
              <a:rPr lang="de-CH" dirty="0" smtClean="0">
                <a:effectLst/>
                <a:latin typeface="Calibri" panose="020F0502020204030204" pitchFamily="34" charset="0"/>
              </a:rPr>
              <a:t> </a:t>
            </a:r>
            <a:endParaRPr lang="de-CH" dirty="0">
              <a:effectLst/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776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87574"/>
            <a:ext cx="71287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>
                <a:effectLst/>
                <a:latin typeface="Calibri" panose="020F0502020204030204" pitchFamily="34" charset="0"/>
              </a:rPr>
              <a:t>Innovation, Mehrwert und Skalierbarkeit </a:t>
            </a:r>
            <a:endParaRPr lang="de-CH" dirty="0">
              <a:effectLst/>
              <a:latin typeface="Calibri" panose="020F0502020204030204" pitchFamily="34" charset="0"/>
            </a:endParaRPr>
          </a:p>
          <a:p>
            <a:endParaRPr lang="de-CH" dirty="0">
              <a:effectLst/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r>
              <a:rPr lang="de-DE" dirty="0"/>
              <a:t>Sind die Lehrmethoden neu im Curriculum?</a:t>
            </a:r>
          </a:p>
          <a:p>
            <a:endParaRPr lang="de-CH" dirty="0">
              <a:effectLst/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r>
              <a:rPr lang="de-CH" dirty="0">
                <a:effectLst/>
                <a:latin typeface="Calibri" panose="020F0502020204030204" pitchFamily="34" charset="0"/>
              </a:rPr>
              <a:t>Welcher </a:t>
            </a:r>
            <a:r>
              <a:rPr lang="de-CH" dirty="0" smtClean="0">
                <a:effectLst/>
                <a:latin typeface="Calibri" panose="020F0502020204030204" pitchFamily="34" charset="0"/>
              </a:rPr>
              <a:t>kurzfristige </a:t>
            </a:r>
            <a:r>
              <a:rPr lang="de-CH" dirty="0">
                <a:effectLst/>
                <a:latin typeface="Calibri" panose="020F0502020204030204" pitchFamily="34" charset="0"/>
              </a:rPr>
              <a:t>und </a:t>
            </a:r>
            <a:r>
              <a:rPr lang="de-CH" dirty="0" smtClean="0">
                <a:effectLst/>
                <a:latin typeface="Calibri" panose="020F0502020204030204" pitchFamily="34" charset="0"/>
              </a:rPr>
              <a:t>welcher langfristige Mehrwert entsteht dadurch?</a:t>
            </a:r>
            <a:r>
              <a:rPr lang="de-CH" dirty="0">
                <a:effectLst/>
                <a:latin typeface="Calibri" panose="020F0502020204030204" pitchFamily="34" charset="0"/>
              </a:rPr>
              <a:t> </a:t>
            </a: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r>
              <a:rPr lang="de-CH" dirty="0" smtClean="0">
                <a:latin typeface="Calibri" panose="020F0502020204030204" pitchFamily="34" charset="0"/>
              </a:rPr>
              <a:t>Wie </a:t>
            </a:r>
            <a:r>
              <a:rPr lang="de-CH" dirty="0">
                <a:latin typeface="Calibri" panose="020F0502020204030204" pitchFamily="34" charset="0"/>
              </a:rPr>
              <a:t>kann das Lehrprojekt auf alle Studierenden skaliert werden?</a:t>
            </a:r>
            <a:br>
              <a:rPr lang="de-CH" dirty="0">
                <a:latin typeface="Calibri" panose="020F0502020204030204" pitchFamily="34" charset="0"/>
              </a:rPr>
            </a:br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561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1419622"/>
            <a:ext cx="87129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>
                <a:effectLst/>
                <a:latin typeface="Calibri" panose="020F0502020204030204" pitchFamily="34" charset="0"/>
              </a:rPr>
              <a:t>Einsatz der Finanzmittel für </a:t>
            </a:r>
            <a:r>
              <a:rPr lang="de-CH" b="1" dirty="0" smtClean="0">
                <a:effectLst/>
                <a:latin typeface="Calibri" panose="020F0502020204030204" pitchFamily="34" charset="0"/>
              </a:rPr>
              <a:t>den Pilotlauf</a:t>
            </a:r>
            <a:endParaRPr lang="de-CH" dirty="0">
              <a:effectLst/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r>
              <a:rPr lang="de-CH" dirty="0">
                <a:effectLst/>
                <a:latin typeface="Calibri" panose="020F0502020204030204" pitchFamily="34" charset="0"/>
              </a:rPr>
              <a:t>Welche Beträge fliessen für welche Aufgaben an welche Personen/Institute/Kliniken?</a:t>
            </a:r>
          </a:p>
          <a:p>
            <a:endParaRPr lang="de-CH" dirty="0">
              <a:effectLst/>
              <a:latin typeface="Calibri" panose="020F0502020204030204" pitchFamily="34" charset="0"/>
            </a:endParaRPr>
          </a:p>
          <a:p>
            <a:endParaRPr lang="de-CH" dirty="0">
              <a:effectLst/>
              <a:latin typeface="Calibri" panose="020F0502020204030204" pitchFamily="34" charset="0"/>
            </a:endParaRPr>
          </a:p>
          <a:p>
            <a:r>
              <a:rPr lang="de-CH" dirty="0">
                <a:effectLst/>
                <a:latin typeface="Calibri" panose="020F0502020204030204" pitchFamily="34" charset="0"/>
              </a:rPr>
              <a:t>Welche Anschaffungen (Geräte/Software) sollen finanziert werden</a:t>
            </a:r>
            <a:r>
              <a:rPr lang="de-CH" dirty="0">
                <a:latin typeface="Calibri" panose="020F0502020204030204" pitchFamily="34" charset="0"/>
              </a:rPr>
              <a:t>?</a:t>
            </a:r>
            <a:endParaRPr lang="de-CH" dirty="0">
              <a:effectLst/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544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15566"/>
            <a:ext cx="7128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>
                <a:effectLst/>
                <a:latin typeface="Calibri" panose="020F0502020204030204" pitchFamily="34" charset="0"/>
              </a:rPr>
              <a:t>Projektplanung (Tabelle aus Antrag, ev. revidiert)</a:t>
            </a:r>
          </a:p>
          <a:p>
            <a:endParaRPr lang="de-CH" b="1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940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2C8EEC-4E66-056B-D197-A53966AF0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FILMED Projekttitel kurz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F0B0E56-2F29-6DDF-0531-31D91B0E9450}"/>
              </a:ext>
            </a:extLst>
          </p:cNvPr>
          <p:cNvSpPr txBox="1"/>
          <p:nvPr/>
        </p:nvSpPr>
        <p:spPr>
          <a:xfrm>
            <a:off x="323528" y="915566"/>
            <a:ext cx="7128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>
                <a:effectLst/>
                <a:latin typeface="Calibri" panose="020F0502020204030204" pitchFamily="34" charset="0"/>
              </a:rPr>
              <a:t>Rückmeldungen der </a:t>
            </a:r>
            <a:r>
              <a:rPr lang="de-CH" b="1" dirty="0" smtClean="0">
                <a:latin typeface="Calibri" panose="020F0502020204030204" pitchFamily="34" charset="0"/>
              </a:rPr>
              <a:t>Subk</a:t>
            </a:r>
            <a:r>
              <a:rPr lang="de-CH" b="1" dirty="0" smtClean="0">
                <a:effectLst/>
                <a:latin typeface="Calibri" panose="020F0502020204030204" pitchFamily="34" charset="0"/>
              </a:rPr>
              <a:t>ommission zum geplanten Pilotlauf</a:t>
            </a:r>
            <a:endParaRPr lang="de-CH" b="1" dirty="0">
              <a:effectLst/>
              <a:latin typeface="Calibri" panose="020F0502020204030204" pitchFamily="34" charset="0"/>
            </a:endParaRPr>
          </a:p>
          <a:p>
            <a:r>
              <a:rPr lang="de-CH" sz="1400" dirty="0" smtClean="0">
                <a:latin typeface="Calibri" panose="020F0502020204030204" pitchFamily="34" charset="0"/>
              </a:rPr>
              <a:t>Die wichtigsten Punkte aus der Besprechung</a:t>
            </a:r>
            <a:endParaRPr lang="de-CH" sz="1400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  <a:p>
            <a:endParaRPr lang="de-CH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905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3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1935"/>
</p:tagLst>
</file>

<file path=ppt/theme/theme1.xml><?xml version="1.0" encoding="utf-8"?>
<a:theme xmlns:a="http://schemas.openxmlformats.org/drawingml/2006/main" name="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23 UBE PPP_169_V3_entw1.pptx" id="{320F5B9C-A90C-49C1-B68C-6D1387B8CC7F}" vid="{D2C55FCA-6C9D-4FD9-BCCB-6B11EC7624E0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0</TotalTime>
  <Words>394</Words>
  <Application>Microsoft Office PowerPoint</Application>
  <PresentationFormat>Bildschirmpräsentation (16:9)</PresentationFormat>
  <Paragraphs>122</Paragraphs>
  <Slides>16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9" baseType="lpstr">
      <vt:lpstr>Arial</vt:lpstr>
      <vt:lpstr>Calibri</vt:lpstr>
      <vt:lpstr>2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FILMED Projekttitel kurz</vt:lpstr>
      <vt:lpstr>Vielen Dank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Frey, Peter (MEDDEK)</dc:creator>
  <cp:lastModifiedBy>Wuillemin, Daniela (MEDDEK)</cp:lastModifiedBy>
  <cp:revision>14</cp:revision>
  <cp:lastPrinted>2018-05-01T08:16:01Z</cp:lastPrinted>
  <dcterms:created xsi:type="dcterms:W3CDTF">2022-10-07T13:07:58Z</dcterms:created>
  <dcterms:modified xsi:type="dcterms:W3CDTF">2022-11-02T15:16:46Z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2016-05-19T00:00:00Z</vt:filetime>
  </property>
  <property fmtid="{D5CDD505-2E9C-101B-9397-08002B2CF9AE}" pid="3" name="Creator">
    <vt:lpwstr>Adobe InDesign CC 2015 (Macintosh)</vt:lpwstr>
  </property>
  <property fmtid="{D5CDD505-2E9C-101B-9397-08002B2CF9AE}" pid="4" name="LastSaved">
    <vt:filetime>2016-05-19T00:00:00Z</vt:filetime>
  </property>
</Properties>
</file>